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5" r:id="rId5"/>
    <p:sldId id="259" r:id="rId6"/>
    <p:sldId id="260" r:id="rId7"/>
    <p:sldId id="27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B4BB1-2EF0-45B2-BF2F-5B57D0C107BB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57AA9-0261-4683-8B71-4CA0BFAEF7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755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57AA9-0261-4683-8B71-4CA0BFAEF76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71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913-F786-435C-B6A9-385A8C04F563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B18-D1AE-4B30-94CA-1233C30CA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913-F786-435C-B6A9-385A8C04F563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B18-D1AE-4B30-94CA-1233C30CA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60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913-F786-435C-B6A9-385A8C04F563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B18-D1AE-4B30-94CA-1233C30CA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62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913-F786-435C-B6A9-385A8C04F563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B18-D1AE-4B30-94CA-1233C30CA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52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913-F786-435C-B6A9-385A8C04F563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B18-D1AE-4B30-94CA-1233C30CA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0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913-F786-435C-B6A9-385A8C04F563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B18-D1AE-4B30-94CA-1233C30CA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369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913-F786-435C-B6A9-385A8C04F563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B18-D1AE-4B30-94CA-1233C30CA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07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913-F786-435C-B6A9-385A8C04F563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B18-D1AE-4B30-94CA-1233C30CA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8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913-F786-435C-B6A9-385A8C04F563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B18-D1AE-4B30-94CA-1233C30CA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08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913-F786-435C-B6A9-385A8C04F563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B18-D1AE-4B30-94CA-1233C30CA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55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913-F786-435C-B6A9-385A8C04F563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B18-D1AE-4B30-94CA-1233C30CA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064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4A913-F786-435C-B6A9-385A8C04F563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4FB18-D1AE-4B30-94CA-1233C30CA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83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Кто знает прошлое – тот владеет будущим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975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260648"/>
            <a:ext cx="59253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ВОРОШИЛОВ</a:t>
            </a:r>
            <a:br>
              <a:rPr lang="ru-RU" dirty="0" smtClean="0"/>
            </a:br>
            <a:r>
              <a:rPr lang="ru-RU" dirty="0" smtClean="0"/>
              <a:t>Алексей Николаевич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8937" y="2780929"/>
            <a:ext cx="4850838" cy="2736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/>
              <a:t>С 2011 </a:t>
            </a:r>
            <a:r>
              <a:rPr lang="ru-RU" sz="2600" dirty="0" smtClean="0"/>
              <a:t>года – заместитель начальника </a:t>
            </a:r>
            <a:r>
              <a:rPr lang="ru-RU" sz="2600" dirty="0"/>
              <a:t>Объединенной российско-палестинской Иерихонской экспедиции </a:t>
            </a:r>
            <a:r>
              <a:rPr lang="ru-RU" sz="2600" dirty="0" smtClean="0"/>
              <a:t>Института Археологии Российской Академии Наук.</a:t>
            </a:r>
            <a:endParaRPr lang="ru-RU" sz="2600" dirty="0"/>
          </a:p>
          <a:p>
            <a:endParaRPr lang="ru-RU" sz="2600" dirty="0"/>
          </a:p>
        </p:txBody>
      </p:sp>
      <p:pic>
        <p:nvPicPr>
          <p:cNvPr id="5122" name="Рисунок 1" descr="http://archaeolog.ru/media/sotrudniki/Voroshil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3440426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35962" y="1754932"/>
            <a:ext cx="5128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/>
              <a:t>Выпускник исторического факультета ВГУ,</a:t>
            </a:r>
          </a:p>
          <a:p>
            <a:pPr algn="r"/>
            <a:r>
              <a:rPr lang="ru-RU" sz="2000" b="1" dirty="0" smtClean="0"/>
              <a:t> кандидат исторических наук</a:t>
            </a:r>
            <a:endParaRPr lang="ru-RU" sz="2000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3528" y="5877272"/>
            <a:ext cx="8640960" cy="0"/>
          </a:xfrm>
          <a:prstGeom prst="line">
            <a:avLst/>
          </a:prstGeom>
          <a:ln w="1905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3528" y="6060608"/>
            <a:ext cx="8547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Выпускники исторического факультета ВГУ неизменно востребованы на рынке труда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8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0273" y="3085500"/>
            <a:ext cx="7355160" cy="252028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В 2015 году </a:t>
            </a:r>
          </a:p>
          <a:p>
            <a:pPr marL="0" indent="0" algn="ctr">
              <a:buNone/>
            </a:pPr>
            <a:r>
              <a:rPr lang="ru-RU" dirty="0" smtClean="0"/>
              <a:t>под патронажем Института Востоковедения Российской Академии Наук и Высшей школы экономики  на историческом факультете ВГУ открыта новая программа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«</a:t>
            </a:r>
            <a:r>
              <a:rPr lang="ru-RU" sz="3600" dirty="0" smtClean="0">
                <a:solidFill>
                  <a:srgbClr val="FF0000"/>
                </a:solidFill>
              </a:rPr>
              <a:t>Востоковедение и африканистика</a:t>
            </a:r>
            <a:r>
              <a:rPr lang="ru-RU" dirty="0" smtClean="0">
                <a:solidFill>
                  <a:srgbClr val="FF0000"/>
                </a:solidFill>
              </a:rPr>
              <a:t>»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147" name="Picture 3" descr="E:\Востоковедение\4930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60648"/>
            <a:ext cx="5968330" cy="281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51520" y="5733256"/>
            <a:ext cx="8640960" cy="0"/>
          </a:xfrm>
          <a:prstGeom prst="line">
            <a:avLst/>
          </a:prstGeom>
          <a:ln w="1905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5536" y="5733256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Руководство ВГУ оперативно реагирует на актуальные потребности общества </a:t>
            </a:r>
          </a:p>
          <a:p>
            <a:r>
              <a:rPr lang="ru-RU" dirty="0" smtClean="0"/>
              <a:t>и открывает новые направления обучения.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88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Восточное </a:t>
            </a:r>
            <a:r>
              <a:rPr lang="ru-RU" dirty="0" smtClean="0"/>
              <a:t>направление одно из важнейших направлений внешней политики России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302433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Китай</a:t>
            </a:r>
          </a:p>
          <a:p>
            <a:r>
              <a:rPr lang="ru-RU" dirty="0" smtClean="0"/>
              <a:t>Ближний Восток</a:t>
            </a:r>
          </a:p>
          <a:p>
            <a:r>
              <a:rPr lang="ru-RU" dirty="0" smtClean="0"/>
              <a:t>Индия</a:t>
            </a:r>
          </a:p>
          <a:p>
            <a:r>
              <a:rPr lang="ru-RU" dirty="0" smtClean="0"/>
              <a:t>Япония</a:t>
            </a:r>
          </a:p>
          <a:p>
            <a:r>
              <a:rPr lang="ru-RU" dirty="0" smtClean="0"/>
              <a:t>Турция</a:t>
            </a:r>
          </a:p>
          <a:p>
            <a:r>
              <a:rPr lang="ru-RU" dirty="0" smtClean="0"/>
              <a:t>Индонезия и Таиланд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5805264"/>
            <a:ext cx="79928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Востоковедение</a:t>
            </a:r>
            <a:r>
              <a:rPr lang="ru-RU" sz="2600" dirty="0" smtClean="0"/>
              <a:t> – своевременное и крайне</a:t>
            </a:r>
          </a:p>
          <a:p>
            <a:pPr algn="ctr"/>
            <a:r>
              <a:rPr lang="ru-RU" sz="2600" dirty="0" smtClean="0"/>
              <a:t> востребованное образование сегодня</a:t>
            </a:r>
            <a:endParaRPr lang="ru-RU" sz="26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87524" y="5805264"/>
            <a:ext cx="8640960" cy="0"/>
          </a:xfrm>
          <a:prstGeom prst="line">
            <a:avLst/>
          </a:prstGeom>
          <a:ln w="1905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ятно 1 5"/>
          <p:cNvSpPr/>
          <p:nvPr/>
        </p:nvSpPr>
        <p:spPr>
          <a:xfrm>
            <a:off x="5148064" y="2420888"/>
            <a:ext cx="3456384" cy="288032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92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7904" y="1892052"/>
            <a:ext cx="8229600" cy="340193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ОАО </a:t>
            </a:r>
            <a:r>
              <a:rPr lang="ru-RU" dirty="0"/>
              <a:t>«</a:t>
            </a:r>
            <a:r>
              <a:rPr lang="ru-RU" dirty="0" err="1"/>
              <a:t>Электросигнал</a:t>
            </a:r>
            <a:r>
              <a:rPr lang="ru-RU" dirty="0" smtClean="0"/>
              <a:t>», </a:t>
            </a:r>
          </a:p>
          <a:p>
            <a:r>
              <a:rPr lang="ru-RU" dirty="0" smtClean="0"/>
              <a:t>ОАО </a:t>
            </a:r>
            <a:r>
              <a:rPr lang="ru-RU" dirty="0"/>
              <a:t>«Воронежсинтезкаучук</a:t>
            </a:r>
            <a:r>
              <a:rPr lang="ru-RU" dirty="0" smtClean="0"/>
              <a:t>», </a:t>
            </a:r>
          </a:p>
          <a:p>
            <a:r>
              <a:rPr lang="ru-RU" dirty="0" smtClean="0"/>
              <a:t>ООО </a:t>
            </a:r>
            <a:r>
              <a:rPr lang="ru-RU" dirty="0"/>
              <a:t>«Ангстрем </a:t>
            </a:r>
            <a:r>
              <a:rPr lang="ru-RU" dirty="0" err="1"/>
              <a:t>Арредо</a:t>
            </a:r>
            <a:r>
              <a:rPr lang="ru-RU" dirty="0" smtClean="0"/>
              <a:t>», </a:t>
            </a:r>
          </a:p>
          <a:p>
            <a:r>
              <a:rPr lang="ru-RU" dirty="0" smtClean="0"/>
              <a:t>ЗАО </a:t>
            </a:r>
            <a:r>
              <a:rPr lang="ru-RU" dirty="0"/>
              <a:t>«УГМК-</a:t>
            </a:r>
            <a:r>
              <a:rPr lang="ru-RU" dirty="0" err="1"/>
              <a:t>Рудгормаш</a:t>
            </a:r>
            <a:r>
              <a:rPr lang="ru-RU" dirty="0" smtClean="0"/>
              <a:t>»,  </a:t>
            </a:r>
          </a:p>
          <a:p>
            <a:r>
              <a:rPr lang="ru-RU" dirty="0" smtClean="0"/>
              <a:t>ОАО </a:t>
            </a:r>
            <a:r>
              <a:rPr lang="ru-RU" dirty="0"/>
              <a:t>«Воронежская кондитерская фабрика</a:t>
            </a:r>
            <a:r>
              <a:rPr lang="ru-RU" dirty="0" smtClean="0"/>
              <a:t>», </a:t>
            </a:r>
          </a:p>
          <a:p>
            <a:r>
              <a:rPr lang="ru-RU" dirty="0" smtClean="0"/>
              <a:t>ОАО </a:t>
            </a:r>
            <a:r>
              <a:rPr lang="ru-RU" dirty="0"/>
              <a:t>«</a:t>
            </a:r>
            <a:r>
              <a:rPr lang="ru-RU" dirty="0" err="1"/>
              <a:t>Тяжмехпресс</a:t>
            </a:r>
            <a:r>
              <a:rPr lang="ru-RU" dirty="0" smtClean="0"/>
              <a:t>», </a:t>
            </a:r>
          </a:p>
          <a:p>
            <a:r>
              <a:rPr lang="ru-RU" dirty="0" smtClean="0"/>
              <a:t>ОАО </a:t>
            </a:r>
            <a:r>
              <a:rPr lang="ru-RU" dirty="0"/>
              <a:t>Филиал "СИБУР-Русские шины</a:t>
            </a:r>
            <a:r>
              <a:rPr lang="ru-RU" dirty="0" smtClean="0"/>
              <a:t>", </a:t>
            </a:r>
          </a:p>
          <a:p>
            <a:r>
              <a:rPr lang="ru-RU" dirty="0" smtClean="0"/>
              <a:t>ОАО </a:t>
            </a:r>
            <a:r>
              <a:rPr lang="ru-RU" dirty="0"/>
              <a:t>«БОРХИММАШ» (около 1000) и целый ряд других.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*По данным Воронежской торговой палаты (в предоставленном списке более 100 предприятий)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-22499" y="5301208"/>
            <a:ext cx="935795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/>
              <a:t>Востребованность специалистов со знанием</a:t>
            </a:r>
          </a:p>
          <a:p>
            <a:pPr algn="ctr"/>
            <a:r>
              <a:rPr lang="ru-RU" sz="2600" dirty="0" smtClean="0"/>
              <a:t> </a:t>
            </a:r>
            <a:r>
              <a:rPr lang="ru-RU" sz="2600" b="1" dirty="0" smtClean="0">
                <a:solidFill>
                  <a:srgbClr val="FF0000"/>
                </a:solidFill>
              </a:rPr>
              <a:t>восточных  языков, истории и культуры восточных стран</a:t>
            </a:r>
            <a:r>
              <a:rPr lang="ru-RU" sz="2600" dirty="0" smtClean="0"/>
              <a:t> </a:t>
            </a:r>
          </a:p>
          <a:p>
            <a:pPr algn="ctr"/>
            <a:r>
              <a:rPr lang="ru-RU" sz="2600" dirty="0" smtClean="0"/>
              <a:t>не вызывает сомнения</a:t>
            </a:r>
            <a:endParaRPr lang="ru-RU" sz="26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5301208"/>
            <a:ext cx="8640960" cy="0"/>
          </a:xfrm>
          <a:prstGeom prst="line">
            <a:avLst/>
          </a:prstGeom>
          <a:ln w="1905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Горизонтальный свиток 7"/>
          <p:cNvSpPr/>
          <p:nvPr/>
        </p:nvSpPr>
        <p:spPr>
          <a:xfrm>
            <a:off x="395536" y="188640"/>
            <a:ext cx="8352928" cy="1440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smtClean="0"/>
              <a:t>Языковую подготовку будут осуществлять преподаватели из Института востоковедения РАН и Высшей школы экономики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95148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3800" b="1" dirty="0" smtClean="0"/>
              <a:t>На историческом  факультете работают: </a:t>
            </a:r>
          </a:p>
          <a:p>
            <a:pPr algn="just">
              <a:buFont typeface="Wingdings" pitchFamily="2" charset="2"/>
              <a:buChar char="Ø"/>
            </a:pPr>
            <a:endParaRPr lang="ru-RU" dirty="0" smtClean="0"/>
          </a:p>
          <a:p>
            <a:pPr algn="just">
              <a:buFont typeface="Wingdings" pitchFamily="2" charset="2"/>
              <a:buChar char="Ø"/>
            </a:pPr>
            <a:endParaRPr lang="ru-RU" dirty="0"/>
          </a:p>
          <a:p>
            <a:pPr algn="just">
              <a:buFont typeface="Wingdings" pitchFamily="2" charset="2"/>
              <a:buChar char="Ø"/>
            </a:pPr>
            <a:endParaRPr lang="ru-RU" dirty="0" smtClean="0"/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Для обучения по специальности </a:t>
            </a:r>
            <a:r>
              <a:rPr lang="ru-RU" b="1" dirty="0" smtClean="0">
                <a:solidFill>
                  <a:srgbClr val="FF0000"/>
                </a:solidFill>
              </a:rPr>
              <a:t>«Востоковедение» </a:t>
            </a:r>
            <a:r>
              <a:rPr lang="ru-RU" dirty="0" smtClean="0"/>
              <a:t>привлечены специалисты из других ВУЗов и профессионалы с других факультетов.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Для успешной реализации первых выпусков студентов по программе </a:t>
            </a:r>
            <a:r>
              <a:rPr lang="ru-RU" b="1" dirty="0" smtClean="0">
                <a:solidFill>
                  <a:srgbClr val="FF0000"/>
                </a:solidFill>
              </a:rPr>
              <a:t>«Востоковедение»,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на исторический факультет направлен </a:t>
            </a:r>
            <a:r>
              <a:rPr lang="ru-RU" b="1" dirty="0" smtClean="0"/>
              <a:t>академик РАЕН – </a:t>
            </a:r>
            <a:r>
              <a:rPr lang="ru-RU" b="1" dirty="0" err="1" smtClean="0"/>
              <a:t>Попенков</a:t>
            </a:r>
            <a:r>
              <a:rPr lang="ru-RU" b="1" dirty="0" smtClean="0"/>
              <a:t> Олег Николаевич</a:t>
            </a:r>
            <a:r>
              <a:rPr lang="ru-RU" dirty="0" smtClean="0"/>
              <a:t>.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51520" y="5661248"/>
            <a:ext cx="8640960" cy="0"/>
          </a:xfrm>
          <a:prstGeom prst="line">
            <a:avLst/>
          </a:prstGeom>
          <a:ln w="1905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2898" y="5661248"/>
            <a:ext cx="823930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600" dirty="0" smtClean="0"/>
              <a:t>Качество обучения по специальности </a:t>
            </a:r>
            <a:r>
              <a:rPr lang="ru-RU" sz="2600" dirty="0" smtClean="0">
                <a:solidFill>
                  <a:srgbClr val="FF0000"/>
                </a:solidFill>
              </a:rPr>
              <a:t>«Востоковедение» </a:t>
            </a:r>
          </a:p>
          <a:p>
            <a:r>
              <a:rPr lang="ru-RU" sz="2600" dirty="0" smtClean="0"/>
              <a:t>обеспечивают преподаватели высшей категории</a:t>
            </a:r>
            <a:endParaRPr lang="ru-RU" sz="2600" dirty="0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1619672" y="1052736"/>
            <a:ext cx="3168352" cy="136815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600" b="1" dirty="0" smtClean="0"/>
          </a:p>
          <a:p>
            <a:pPr algn="just"/>
            <a:r>
              <a:rPr lang="ru-RU" sz="2600" b="1" dirty="0" smtClean="0"/>
              <a:t>54 кандидата наук</a:t>
            </a:r>
          </a:p>
          <a:p>
            <a:pPr algn="just"/>
            <a:r>
              <a:rPr lang="ru-RU" sz="2600" b="1" dirty="0" smtClean="0"/>
              <a:t>17 докторов наук</a:t>
            </a:r>
          </a:p>
          <a:p>
            <a:pPr algn="ctr"/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2859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8100" y="1772816"/>
            <a:ext cx="5482952" cy="4525963"/>
          </a:xfrm>
        </p:spPr>
        <p:txBody>
          <a:bodyPr>
            <a:normAutofit fontScale="92500" lnSpcReduction="10000"/>
          </a:bodyPr>
          <a:lstStyle/>
          <a:p>
            <a:pPr marL="0" indent="0" algn="just" fontAlgn="base">
              <a:buNone/>
            </a:pPr>
            <a:r>
              <a:rPr lang="ru-RU" b="1" dirty="0" err="1"/>
              <a:t>Попенков</a:t>
            </a:r>
            <a:r>
              <a:rPr lang="ru-RU" b="1" dirty="0"/>
              <a:t> Олег Николаевич</a:t>
            </a:r>
          </a:p>
          <a:p>
            <a:pPr marL="0" indent="0" algn="just" fontAlgn="base">
              <a:buNone/>
            </a:pPr>
            <a:r>
              <a:rPr lang="ru-RU" dirty="0"/>
              <a:t>Академик </a:t>
            </a:r>
            <a:r>
              <a:rPr lang="ru-RU" dirty="0" smtClean="0"/>
              <a:t>РАЕН,</a:t>
            </a:r>
          </a:p>
          <a:p>
            <a:pPr marL="0" indent="0" algn="just" fontAlgn="base">
              <a:buNone/>
            </a:pPr>
            <a:r>
              <a:rPr lang="ru-RU" dirty="0" smtClean="0"/>
              <a:t>Окончил: </a:t>
            </a:r>
          </a:p>
          <a:p>
            <a:pPr marL="0" indent="0" algn="just" fontAlgn="base">
              <a:buNone/>
            </a:pPr>
            <a:r>
              <a:rPr lang="ru-RU" dirty="0" smtClean="0"/>
              <a:t>В 1974 г. Военный институт иностранных языков, </a:t>
            </a:r>
          </a:p>
          <a:p>
            <a:pPr marL="0" indent="0" algn="just" fontAlgn="base">
              <a:buNone/>
            </a:pPr>
            <a:r>
              <a:rPr lang="ru-RU" dirty="0" smtClean="0"/>
              <a:t>В 1987 г. Военно-политическую академию </a:t>
            </a:r>
            <a:r>
              <a:rPr lang="ru-RU" dirty="0"/>
              <a:t>имени В.И. Ленина, 1987, специальность «Общественные науки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7170" name="Рисунок 26" descr="Попенков Олег Николаеви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583562"/>
            <a:ext cx="2491284" cy="3125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Горизонтальный свиток 3"/>
          <p:cNvSpPr/>
          <p:nvPr/>
        </p:nvSpPr>
        <p:spPr>
          <a:xfrm>
            <a:off x="403448" y="332656"/>
            <a:ext cx="8352928" cy="1440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smtClean="0"/>
              <a:t>Языковую подготовку будут осуществлять преподаватели из Института востоковедения РАН и Высшей школы экономики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61047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оризонтальный свиток 9"/>
          <p:cNvSpPr/>
          <p:nvPr/>
        </p:nvSpPr>
        <p:spPr>
          <a:xfrm>
            <a:off x="471326" y="260648"/>
            <a:ext cx="8352928" cy="1440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400" dirty="0" smtClean="0">
              <a:solidFill>
                <a:prstClr val="black"/>
              </a:solidFill>
            </a:endParaRPr>
          </a:p>
          <a:p>
            <a:pPr lvl="0" algn="ctr"/>
            <a:r>
              <a:rPr lang="ru-RU" sz="2400" dirty="0" smtClean="0">
                <a:solidFill>
                  <a:schemeClr val="bg1"/>
                </a:solidFill>
              </a:rPr>
              <a:t>Помимо классического базового образования, в рамках специальности </a:t>
            </a:r>
            <a:r>
              <a:rPr lang="ru-RU" sz="2400" dirty="0" smtClean="0">
                <a:solidFill>
                  <a:srgbClr val="FF0000"/>
                </a:solidFill>
              </a:rPr>
              <a:t>«Востоковедение» </a:t>
            </a:r>
            <a:r>
              <a:rPr lang="ru-RU" sz="2400" dirty="0" smtClean="0">
                <a:solidFill>
                  <a:schemeClr val="bg1"/>
                </a:solidFill>
              </a:rPr>
              <a:t>изучаются следующие дисциплины:</a:t>
            </a:r>
          </a:p>
          <a:p>
            <a:pPr algn="ctr"/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345621"/>
            <a:ext cx="8229600" cy="331562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Дипломатический протокол</a:t>
            </a:r>
          </a:p>
          <a:p>
            <a:r>
              <a:rPr lang="ru-RU" dirty="0" smtClean="0"/>
              <a:t>Базовые категории политической науки</a:t>
            </a:r>
          </a:p>
          <a:p>
            <a:r>
              <a:rPr lang="ru-RU" dirty="0" err="1" smtClean="0"/>
              <a:t>Конфликтология</a:t>
            </a:r>
            <a:endParaRPr lang="ru-RU" dirty="0" smtClean="0"/>
          </a:p>
          <a:p>
            <a:r>
              <a:rPr lang="ru-RU" dirty="0" smtClean="0"/>
              <a:t>Культура Древнего Востока</a:t>
            </a:r>
          </a:p>
          <a:p>
            <a:r>
              <a:rPr lang="ru-RU" dirty="0" smtClean="0"/>
              <a:t>Имперская политика европейский держав</a:t>
            </a:r>
          </a:p>
          <a:p>
            <a:r>
              <a:rPr lang="ru-RU" dirty="0" smtClean="0"/>
              <a:t>Арабский мир и Россия: диалог культур</a:t>
            </a:r>
          </a:p>
          <a:p>
            <a:r>
              <a:rPr lang="ru-RU" dirty="0" smtClean="0"/>
              <a:t>История Золотой Орды и т.д.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51520" y="5661248"/>
            <a:ext cx="8640960" cy="0"/>
          </a:xfrm>
          <a:prstGeom prst="line">
            <a:avLst/>
          </a:prstGeom>
          <a:ln w="1905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5536" y="5770130"/>
            <a:ext cx="8504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 реализации программы </a:t>
            </a:r>
            <a:r>
              <a:rPr lang="ru-RU" dirty="0" smtClean="0">
                <a:solidFill>
                  <a:srgbClr val="FF0000"/>
                </a:solidFill>
              </a:rPr>
              <a:t>«Востоковедение» </a:t>
            </a:r>
            <a:r>
              <a:rPr lang="ru-RU" dirty="0" smtClean="0"/>
              <a:t>реализуются современные</a:t>
            </a:r>
          </a:p>
          <a:p>
            <a:r>
              <a:rPr lang="ru-RU" dirty="0" smtClean="0"/>
              <a:t>методики обучения – тренинги, использование наглядных технических средств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94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Студенты факультета регулярно проходят практику в </a:t>
            </a:r>
            <a:r>
              <a:rPr lang="ru-RU" dirty="0"/>
              <a:t>Э</a:t>
            </a:r>
            <a:r>
              <a:rPr lang="ru-RU" dirty="0" smtClean="0"/>
              <a:t>рмитаже – в Санкт-Петербурге.</a:t>
            </a:r>
          </a:p>
          <a:p>
            <a:r>
              <a:rPr lang="ru-RU" dirty="0" smtClean="0"/>
              <a:t>В Институте Востоковедения РАН – в </a:t>
            </a:r>
            <a:r>
              <a:rPr lang="ru-RU" dirty="0" smtClean="0"/>
              <a:t>Москве</a:t>
            </a:r>
          </a:p>
          <a:p>
            <a:r>
              <a:rPr lang="ru-RU" dirty="0" smtClean="0"/>
              <a:t>В Палестинской экспедиции Института археологии РАН – в Иерусалиме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07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74" y="2564904"/>
            <a:ext cx="8229600" cy="341724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Обладает лучшей материально-технической базой среди ВУЗов в регионе и славится огромным интеллектуальным ресурсом.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51520" y="5589240"/>
            <a:ext cx="8640960" cy="0"/>
          </a:xfrm>
          <a:prstGeom prst="line">
            <a:avLst/>
          </a:prstGeom>
          <a:ln w="1905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5805264"/>
            <a:ext cx="8892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2014 году завершено строительство нового общежития и начато создание бассейна для студентов и преподавателей ВГУ</a:t>
            </a:r>
            <a:endParaRPr lang="ru-RU" sz="2400" dirty="0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395536" y="188640"/>
            <a:ext cx="8352928" cy="23762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Воронежский государственный университет- наследник Юрьевского императорского университета. Основан – в 1918 г.</a:t>
            </a:r>
          </a:p>
          <a:p>
            <a:pPr algn="ctr"/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97128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верх 3"/>
          <p:cNvSpPr/>
          <p:nvPr/>
        </p:nvSpPr>
        <p:spPr>
          <a:xfrm>
            <a:off x="395536" y="1700808"/>
            <a:ext cx="8352928" cy="151216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Исторический факультет создан в 1940 году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В следующем году мы отмечаем 75-летие факультета.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Исторический факультет был прародителем факультетов: </a:t>
            </a:r>
          </a:p>
          <a:p>
            <a:r>
              <a:rPr lang="ru-RU" dirty="0" smtClean="0"/>
              <a:t>Филологического</a:t>
            </a:r>
          </a:p>
          <a:p>
            <a:r>
              <a:rPr lang="ru-RU" dirty="0" smtClean="0"/>
              <a:t>Журналистики</a:t>
            </a:r>
            <a:endParaRPr lang="ru-RU" dirty="0"/>
          </a:p>
          <a:p>
            <a:r>
              <a:rPr lang="ru-RU" dirty="0"/>
              <a:t>М</a:t>
            </a:r>
            <a:r>
              <a:rPr lang="ru-RU" dirty="0" smtClean="0"/>
              <a:t>еждународных отношений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664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верх 3"/>
          <p:cNvSpPr/>
          <p:nvPr/>
        </p:nvSpPr>
        <p:spPr>
          <a:xfrm>
            <a:off x="611560" y="548680"/>
            <a:ext cx="8352928" cy="2304256"/>
          </a:xfrm>
          <a:prstGeom prst="ribbon2">
            <a:avLst>
              <a:gd name="adj1" fmla="val 509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920" y="771699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На историческом факультете ВГУ обучают по следующим направлениям: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860948"/>
            <a:ext cx="8229600" cy="3508673"/>
          </a:xfrm>
        </p:spPr>
        <p:txBody>
          <a:bodyPr/>
          <a:lstStyle/>
          <a:p>
            <a:r>
              <a:rPr lang="ru-RU" dirty="0" smtClean="0"/>
              <a:t>История</a:t>
            </a:r>
          </a:p>
          <a:p>
            <a:r>
              <a:rPr lang="ru-RU" dirty="0" smtClean="0"/>
              <a:t>Политология</a:t>
            </a:r>
          </a:p>
          <a:p>
            <a:r>
              <a:rPr lang="ru-RU" dirty="0" smtClean="0"/>
              <a:t>Социология</a:t>
            </a:r>
          </a:p>
          <a:p>
            <a:r>
              <a:rPr lang="ru-RU" dirty="0" smtClean="0"/>
              <a:t>Документоведение и архивоведение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Востоковедение и африканистика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64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Востоковедение\nemirovsky_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90500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8464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err="1" smtClean="0"/>
              <a:t>Алекса́ндр</a:t>
            </a:r>
            <a:r>
              <a:rPr lang="ru-RU" b="1" dirty="0" smtClean="0"/>
              <a:t> </a:t>
            </a:r>
            <a:r>
              <a:rPr lang="ru-RU" b="1" dirty="0" err="1" smtClean="0"/>
              <a:t>Ио́сифович</a:t>
            </a:r>
            <a:r>
              <a:rPr lang="ru-RU" b="1" dirty="0" smtClean="0"/>
              <a:t> </a:t>
            </a:r>
            <a:r>
              <a:rPr lang="ru-RU" b="1" dirty="0" err="1" smtClean="0"/>
              <a:t>Немиро́вский</a:t>
            </a: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sz="2700" b="1" dirty="0" smtClean="0"/>
              <a:t>(1919 - 2007)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00536" y="1744217"/>
            <a:ext cx="6591943" cy="211683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исследователь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истории Древнего Рима и этрусской культуры, педагог, поэт, прозаик и переводчик. Доктор исторических наук. Основатель (и первый заведующий) кафедры истории древнего мира и древних языков Воронежского государственного университета. Первым среди российских учёных исследовал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нурагическую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 культуру Сардинии и её связь с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этрусками.</a:t>
            </a:r>
          </a:p>
        </p:txBody>
      </p:sp>
      <p:pic>
        <p:nvPicPr>
          <p:cNvPr id="1027" name="Picture 3" descr="E:\Востоковедение\nemirovsky_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696419"/>
            <a:ext cx="2466975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419150" y="4414244"/>
            <a:ext cx="5881042" cy="181242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i="1" dirty="0" smtClean="0"/>
              <a:t>Автор более пятидесяти книг поэзии, исторических романов, учебных пособий и научных монографий, среди которых - Мифы древности. Ближний Восток, М. Лабиринт, 2001.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679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Михаил Дмитриевич </a:t>
            </a:r>
            <a:r>
              <a:rPr lang="ru-RU" dirty="0" err="1" smtClean="0"/>
              <a:t>Долбилов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51857"/>
            <a:ext cx="4927480" cy="39890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600" dirty="0" smtClean="0">
                <a:latin typeface="Arial" pitchFamily="34" charset="0"/>
                <a:cs typeface="Andalus" pitchFamily="18" charset="-78"/>
              </a:rPr>
              <a:t>Профессор Исторического департамента </a:t>
            </a:r>
            <a:r>
              <a:rPr lang="ru-RU" sz="2600" dirty="0">
                <a:latin typeface="Arial" pitchFamily="34" charset="0"/>
                <a:cs typeface="Andalus" pitchFamily="18" charset="-78"/>
              </a:rPr>
              <a:t>Университета штата </a:t>
            </a:r>
            <a:r>
              <a:rPr lang="ru-RU" sz="2600" dirty="0" smtClean="0">
                <a:latin typeface="Arial" pitchFamily="34" charset="0"/>
                <a:cs typeface="Andalus" pitchFamily="18" charset="-78"/>
              </a:rPr>
              <a:t>Мэриленд,</a:t>
            </a:r>
            <a:r>
              <a:rPr lang="ru-RU" sz="2600" dirty="0">
                <a:latin typeface="Arial" pitchFamily="34" charset="0"/>
                <a:cs typeface="Andalus" pitchFamily="18" charset="-78"/>
              </a:rPr>
              <a:t> </a:t>
            </a:r>
            <a:r>
              <a:rPr lang="ru-RU" sz="2600" dirty="0" smtClean="0">
                <a:latin typeface="Arial" pitchFamily="34" charset="0"/>
                <a:cs typeface="Andalus" pitchFamily="18" charset="-78"/>
              </a:rPr>
              <a:t>известный специалист в области истории западных окраин Российской империи</a:t>
            </a:r>
            <a:endParaRPr lang="ru-RU" sz="2600" dirty="0">
              <a:latin typeface="Arial" pitchFamily="34" charset="0"/>
              <a:cs typeface="Andalus" pitchFamily="18" charset="-78"/>
            </a:endParaRPr>
          </a:p>
        </p:txBody>
      </p:sp>
      <p:pic>
        <p:nvPicPr>
          <p:cNvPr id="2050" name="Picture 2" descr="E:\Востоковедение\dolbil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008" y="1124744"/>
            <a:ext cx="3601016" cy="482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830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395536" y="188640"/>
            <a:ext cx="8352928" cy="23762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Археологические исследования исторического факультета ВГУ:</a:t>
            </a:r>
            <a:endParaRPr lang="ru-RU" sz="2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3548" y="3458031"/>
            <a:ext cx="81369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3600" dirty="0" err="1" smtClean="0"/>
              <a:t>Титчихинская</a:t>
            </a:r>
            <a:r>
              <a:rPr lang="ru-RU" sz="3600" dirty="0" smtClean="0"/>
              <a:t> экспедиция</a:t>
            </a:r>
          </a:p>
          <a:p>
            <a:pPr marL="285750" indent="-285750">
              <a:buFontTx/>
              <a:buChar char="-"/>
            </a:pPr>
            <a:r>
              <a:rPr lang="ru-RU" sz="3600" dirty="0" err="1" smtClean="0"/>
              <a:t>Саркелская</a:t>
            </a:r>
            <a:r>
              <a:rPr lang="ru-RU" sz="3600" dirty="0" smtClean="0"/>
              <a:t> экспедиция</a:t>
            </a:r>
          </a:p>
          <a:p>
            <a:pPr marL="285750" indent="-285750">
              <a:buFontTx/>
              <a:buChar char="-"/>
            </a:pPr>
            <a:r>
              <a:rPr lang="ru-RU" sz="3600" dirty="0" err="1" smtClean="0"/>
              <a:t>Дивногорская</a:t>
            </a:r>
            <a:r>
              <a:rPr lang="ru-RU" sz="3600" dirty="0" smtClean="0"/>
              <a:t> экспедиция</a:t>
            </a:r>
          </a:p>
          <a:p>
            <a:pPr marL="285750" indent="-285750">
              <a:buFontTx/>
              <a:buChar char="-"/>
            </a:pPr>
            <a:r>
              <a:rPr lang="ru-RU" sz="3600" dirty="0" err="1" smtClean="0"/>
              <a:t>Новохоперская</a:t>
            </a:r>
            <a:r>
              <a:rPr lang="ru-RU" sz="3600" dirty="0" smtClean="0"/>
              <a:t> экспедиция</a:t>
            </a:r>
          </a:p>
          <a:p>
            <a:pPr marL="285750" indent="-285750">
              <a:buFontTx/>
              <a:buChar char="-"/>
            </a:pPr>
            <a:endParaRPr lang="ru-RU" sz="3600" dirty="0" smtClean="0"/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2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ФАНАГОРИЙСКАЯ ЭКСПЕДИЦИЯ</a:t>
            </a:r>
            <a:endParaRPr lang="ru-RU" dirty="0"/>
          </a:p>
        </p:txBody>
      </p:sp>
      <p:pic>
        <p:nvPicPr>
          <p:cNvPr id="3075" name="Picture 3" descr="E:\Востоковедение\Воронеж_фанагория_путин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412776"/>
            <a:ext cx="5486400" cy="373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E:\Востоковедение\Воронеж_фанагория_путин_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62128"/>
            <a:ext cx="3536393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8602" y="1412776"/>
            <a:ext cx="35872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Выпускница</a:t>
            </a:r>
          </a:p>
          <a:p>
            <a:r>
              <a:rPr lang="ru-RU" sz="2000" dirty="0" smtClean="0"/>
              <a:t> исторического  факультета </a:t>
            </a:r>
            <a:r>
              <a:rPr lang="ru-RU" sz="2000" b="1" dirty="0" smtClean="0"/>
              <a:t>ВГУ</a:t>
            </a:r>
          </a:p>
          <a:p>
            <a:r>
              <a:rPr lang="ru-RU" sz="2000" b="1" dirty="0" smtClean="0"/>
              <a:t> Елена </a:t>
            </a:r>
            <a:r>
              <a:rPr lang="ru-RU" sz="2000" b="1" dirty="0" err="1" smtClean="0"/>
              <a:t>Арцибашева</a:t>
            </a:r>
            <a:endParaRPr lang="ru-RU" sz="2000" b="1" dirty="0" smtClean="0"/>
          </a:p>
          <a:p>
            <a:r>
              <a:rPr lang="ru-RU" sz="2000" b="1" dirty="0" smtClean="0"/>
              <a:t> </a:t>
            </a:r>
            <a:r>
              <a:rPr lang="ru-RU" sz="2000" dirty="0" smtClean="0"/>
              <a:t>рядом</a:t>
            </a:r>
            <a:r>
              <a:rPr lang="ru-RU" sz="2000" b="1" dirty="0" smtClean="0"/>
              <a:t> с В.В. Путиным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41127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E:\Востоковедение\Воронеж_фанагория_путин_big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1250404"/>
            <a:ext cx="8585200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3707904" y="2780928"/>
            <a:ext cx="504056" cy="504056"/>
          </a:xfrm>
          <a:prstGeom prst="ellipse">
            <a:avLst/>
          </a:prstGeom>
          <a:solidFill>
            <a:schemeClr val="bg1">
              <a:alpha val="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236296" y="3032956"/>
            <a:ext cx="864096" cy="908484"/>
          </a:xfrm>
          <a:prstGeom prst="ellipse">
            <a:avLst/>
          </a:prstGeom>
          <a:solidFill>
            <a:schemeClr val="bg1">
              <a:alpha val="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400702" y="332656"/>
            <a:ext cx="544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Премьер-министр Российской Федерации </a:t>
            </a:r>
            <a:r>
              <a:rPr lang="ru-RU" b="1" dirty="0" smtClean="0"/>
              <a:t>В. В. Путин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76659" y="701988"/>
            <a:ext cx="5546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Аспирант исторического факультета ВГУ </a:t>
            </a:r>
            <a:r>
              <a:rPr lang="ru-RU" b="1" dirty="0" smtClean="0"/>
              <a:t>А. Ворошилов</a:t>
            </a:r>
            <a:endParaRPr lang="ru-RU" b="1" dirty="0"/>
          </a:p>
        </p:txBody>
      </p:sp>
      <p:cxnSp>
        <p:nvCxnSpPr>
          <p:cNvPr id="14" name="Соединительная линия уступом 13"/>
          <p:cNvCxnSpPr>
            <a:endCxn id="4" idx="2"/>
          </p:cNvCxnSpPr>
          <p:nvPr/>
        </p:nvCxnSpPr>
        <p:spPr>
          <a:xfrm rot="5400000">
            <a:off x="3572712" y="1385596"/>
            <a:ext cx="1782552" cy="1512168"/>
          </a:xfrm>
          <a:prstGeom prst="bentConnector4">
            <a:avLst>
              <a:gd name="adj1" fmla="val 42931"/>
              <a:gd name="adj2" fmla="val 115117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>
            <a:endCxn id="6" idx="7"/>
          </p:cNvCxnSpPr>
          <p:nvPr/>
        </p:nvCxnSpPr>
        <p:spPr>
          <a:xfrm rot="5400000">
            <a:off x="7041463" y="1819039"/>
            <a:ext cx="2279346" cy="414576"/>
          </a:xfrm>
          <a:prstGeom prst="bent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7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576</Words>
  <Application>Microsoft Office PowerPoint</Application>
  <PresentationFormat>Экран (4:3)</PresentationFormat>
  <Paragraphs>101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Кто знает прошлое – тот владеет будущим</vt:lpstr>
      <vt:lpstr>Презентация PowerPoint</vt:lpstr>
      <vt:lpstr>Презентация PowerPoint</vt:lpstr>
      <vt:lpstr>На историческом факультете ВГУ обучают по следующим направлениям:</vt:lpstr>
      <vt:lpstr>Алекса́ндр Ио́сифович Немиро́вский  (1919 - 2007)</vt:lpstr>
      <vt:lpstr>Михаил Дмитриевич Долбилов</vt:lpstr>
      <vt:lpstr>Презентация PowerPoint</vt:lpstr>
      <vt:lpstr>ФАНАГОРИЙСКАЯ ЭКСПЕДИЦИЯ</vt:lpstr>
      <vt:lpstr>Презентация PowerPoint</vt:lpstr>
      <vt:lpstr>ВОРОШИЛОВ Алексей Николаевич</vt:lpstr>
      <vt:lpstr>Презентация PowerPoint</vt:lpstr>
      <vt:lpstr>Восточное направление одно из важнейших направлений внешней политики России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Практика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Кто знает прошлое – тот владеет будущим</dc:title>
  <dc:creator>Марина</dc:creator>
  <cp:lastModifiedBy>Марина</cp:lastModifiedBy>
  <cp:revision>27</cp:revision>
  <dcterms:created xsi:type="dcterms:W3CDTF">2014-10-22T12:01:15Z</dcterms:created>
  <dcterms:modified xsi:type="dcterms:W3CDTF">2015-01-14T07:15:23Z</dcterms:modified>
</cp:coreProperties>
</file>